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86" r:id="rId3"/>
    <p:sldId id="353" r:id="rId4"/>
    <p:sldId id="361" r:id="rId5"/>
    <p:sldId id="362" r:id="rId6"/>
    <p:sldId id="363" r:id="rId7"/>
    <p:sldId id="364" r:id="rId8"/>
    <p:sldId id="366" r:id="rId9"/>
    <p:sldId id="365" r:id="rId10"/>
    <p:sldId id="367" r:id="rId11"/>
    <p:sldId id="368" r:id="rId12"/>
    <p:sldId id="369" r:id="rId13"/>
    <p:sldId id="370" r:id="rId14"/>
    <p:sldId id="371" r:id="rId15"/>
    <p:sldId id="380" r:id="rId16"/>
    <p:sldId id="376" r:id="rId17"/>
    <p:sldId id="372" r:id="rId18"/>
    <p:sldId id="373" r:id="rId19"/>
    <p:sldId id="374" r:id="rId20"/>
    <p:sldId id="375" r:id="rId21"/>
    <p:sldId id="378" r:id="rId22"/>
    <p:sldId id="377" r:id="rId23"/>
  </p:sldIdLst>
  <p:sldSz cx="9144000" cy="6858000" type="screen4x3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76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2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3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5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4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7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0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91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5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00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9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7CE10-CB9C-4BD4-A6B5-B82CA7A5616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7F70-FA67-481D-B617-AE2FF181A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7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lee93/SNS-PhotoDeal_Spring.gi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051720" y="2338424"/>
            <a:ext cx="569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b="1" spc="300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Spring Project</a:t>
            </a:r>
            <a:r>
              <a:rPr lang="en-US" altLang="ko-KR" sz="4800" b="1" spc="300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 flipV="1">
            <a:off x="8030189" y="1916832"/>
            <a:ext cx="45719" cy="325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05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0777" y="4335487"/>
            <a:ext cx="56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300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-SNS + </a:t>
            </a:r>
            <a:r>
              <a:rPr lang="ko-KR" altLang="en-US" sz="2000" b="1" spc="300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사진거래 웹 사이트</a:t>
            </a:r>
            <a:r>
              <a:rPr lang="en-US" altLang="ko-KR" sz="2000" spc="300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0935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00774"/>
              </p:ext>
            </p:extLst>
          </p:nvPr>
        </p:nvGraphicFramePr>
        <p:xfrm>
          <a:off x="303992" y="2242128"/>
          <a:ext cx="8554624" cy="3792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1113984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7582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="" xmlns:a16="http://schemas.microsoft.com/office/drawing/2014/main" val="3605569616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06793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/>
                        <a:t>헤더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1874079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헤더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/>
                        <a:t>로고 클릭 시 </a:t>
                      </a:r>
                      <a:r>
                        <a:rPr lang="ko-KR" altLang="en-US" sz="1200" baseline="0" dirty="0" err="1"/>
                        <a:t>메인페이지로</a:t>
                      </a:r>
                      <a:r>
                        <a:rPr lang="ko-KR" altLang="en-US" sz="1200" baseline="0" dirty="0"/>
                        <a:t> 이동이 가능하다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aseline="0" dirty="0"/>
                        <a:t>Search </a:t>
                      </a:r>
                      <a:r>
                        <a:rPr lang="ko-KR" altLang="en-US" sz="1200" baseline="0" dirty="0"/>
                        <a:t>바에서 해시태그 및 유저닉네임으로 검색을 할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로그인 </a:t>
                      </a:r>
                      <a:r>
                        <a:rPr lang="ko-KR" altLang="en-US" sz="1200" dirty="0"/>
                        <a:t>시 프로필 사진 출력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   </a:t>
                      </a:r>
                      <a:r>
                        <a:rPr lang="ko-KR" altLang="en-US" sz="1200" dirty="0"/>
                        <a:t>보유포인트를 표시 하며 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   </a:t>
                      </a:r>
                      <a:r>
                        <a:rPr lang="ko-KR" altLang="en-US" sz="1200" dirty="0"/>
                        <a:t>상세보기와 로그아웃 버튼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   </a:t>
                      </a:r>
                      <a:r>
                        <a:rPr lang="ko-KR" altLang="en-US" sz="1200" dirty="0"/>
                        <a:t>활성화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959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MEMBER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959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959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945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467544" y="2686282"/>
            <a:ext cx="4464496" cy="2965725"/>
            <a:chOff x="467544" y="2420889"/>
            <a:chExt cx="4464496" cy="2965725"/>
          </a:xfrm>
        </p:grpSpPr>
        <p:pic>
          <p:nvPicPr>
            <p:cNvPr id="5123" name="Picture 3" descr="C:\Users\602\Desktop\프로젝트사진\sp 메인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5" t="192" r="-10345" b="61966"/>
            <a:stretch/>
          </p:blipFill>
          <p:spPr bwMode="auto">
            <a:xfrm>
              <a:off x="467544" y="2722318"/>
              <a:ext cx="4464496" cy="266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93" t="11256" r="7222" b="71300"/>
            <a:stretch/>
          </p:blipFill>
          <p:spPr bwMode="auto">
            <a:xfrm>
              <a:off x="3378608" y="2722318"/>
              <a:ext cx="1091167" cy="850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" name="그룹 19"/>
            <p:cNvGrpSpPr/>
            <p:nvPr/>
          </p:nvGrpSpPr>
          <p:grpSpPr>
            <a:xfrm>
              <a:off x="3399240" y="2420889"/>
              <a:ext cx="1080120" cy="1080120"/>
              <a:chOff x="1763688" y="3728065"/>
              <a:chExt cx="1080120" cy="493023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979712" y="3861048"/>
                <a:ext cx="864096" cy="3600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763688" y="3728065"/>
                <a:ext cx="216024" cy="126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FF0000"/>
                    </a:solidFill>
                  </a:rPr>
                  <a:t>3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1475656" y="2914514"/>
              <a:ext cx="1368152" cy="586495"/>
              <a:chOff x="1763688" y="3728065"/>
              <a:chExt cx="1080120" cy="493023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1979712" y="3861048"/>
                <a:ext cx="864096" cy="3600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763688" y="3728065"/>
                <a:ext cx="216024" cy="17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83568" y="3360161"/>
              <a:ext cx="2823683" cy="586495"/>
              <a:chOff x="1905015" y="3728065"/>
              <a:chExt cx="938793" cy="493023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979712" y="3861048"/>
                <a:ext cx="864096" cy="3600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905015" y="3728065"/>
                <a:ext cx="74697" cy="23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562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62490"/>
              </p:ext>
            </p:extLst>
          </p:nvPr>
        </p:nvGraphicFramePr>
        <p:xfrm>
          <a:off x="303992" y="2242128"/>
          <a:ext cx="8554624" cy="42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825952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288032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078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err="1" smtClean="0"/>
                        <a:t>메인화면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214941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정렬 스타일 선택 시 아래 메인 사진 리스트들의 순서를 재정렬함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사진에 마우스 오버 시 </a:t>
                      </a:r>
                      <a:r>
                        <a:rPr lang="ko-KR" altLang="en-US" sz="1200" dirty="0" err="1" smtClean="0"/>
                        <a:t>오버레이로</a:t>
                      </a:r>
                      <a:r>
                        <a:rPr lang="ko-KR" altLang="en-US" sz="1200" dirty="0" smtClean="0"/>
                        <a:t> 사진의 정보가 간략하게 보임 사진 클릭 시 자세한 정보를 볼 수 있는 페이지로 이동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3497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MEMBER,</a:t>
                      </a:r>
                      <a:r>
                        <a:rPr lang="en-US" altLang="ko-KR" sz="1200" baseline="0" dirty="0" smtClean="0"/>
                        <a:t> PHOTO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3497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3497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466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pic>
        <p:nvPicPr>
          <p:cNvPr id="1027" name="Picture 3" descr="C:\Users\602\Desktop\프로젝트사진\sp 메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" t="16491" r="2935"/>
          <a:stretch/>
        </p:blipFill>
        <p:spPr bwMode="auto">
          <a:xfrm>
            <a:off x="445456" y="3212976"/>
            <a:ext cx="4076624" cy="246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63689" y="2810358"/>
            <a:ext cx="2800064" cy="53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494063" y="2813048"/>
            <a:ext cx="3069689" cy="292436"/>
            <a:chOff x="1494063" y="2813048"/>
            <a:chExt cx="3069689" cy="292436"/>
          </a:xfrm>
        </p:grpSpPr>
        <p:pic>
          <p:nvPicPr>
            <p:cNvPr id="1026" name="Picture 2" descr="C:\Users\602\Desktop\프로젝트사진\sp 메인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62" t="17216" r="41432" b="80470"/>
            <a:stretch/>
          </p:blipFill>
          <p:spPr bwMode="auto">
            <a:xfrm>
              <a:off x="1937817" y="2823103"/>
              <a:ext cx="2625935" cy="282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494063" y="281304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8" name="Picture 4" descr="C:\Users\602\Desktop\프로젝트사진\sp 유료 마우스 오버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t="23451" r="14316" b="22628"/>
          <a:stretch/>
        </p:blipFill>
        <p:spPr bwMode="auto">
          <a:xfrm>
            <a:off x="2640583" y="4988555"/>
            <a:ext cx="1841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516025" y="4981048"/>
            <a:ext cx="2006056" cy="1379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209334" y="580526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0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256781"/>
              </p:ext>
            </p:extLst>
          </p:nvPr>
        </p:nvGraphicFramePr>
        <p:xfrm>
          <a:off x="303992" y="2242128"/>
          <a:ext cx="8554624" cy="421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825952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288032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078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로그인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214941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헤더 부분에 로그인 아이콘 클릭 시</a:t>
                      </a:r>
                      <a:r>
                        <a:rPr lang="en-US" altLang="ko-KR" sz="1200" baseline="0" dirty="0" smtClean="0"/>
                        <a:t> 2</a:t>
                      </a:r>
                      <a:r>
                        <a:rPr lang="ko-KR" altLang="en-US" sz="1200" baseline="0" dirty="0" smtClean="0"/>
                        <a:t>번화면 팝업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로그인 화면 데이터베이스</a:t>
                      </a:r>
                      <a:r>
                        <a:rPr lang="en-US" altLang="ko-KR" sz="1200" dirty="0" smtClean="0"/>
                        <a:t>MEMBER </a:t>
                      </a:r>
                      <a:r>
                        <a:rPr lang="ko-KR" altLang="en-US" sz="1200" dirty="0" smtClean="0"/>
                        <a:t>테이블에 저장된 데이터와 일치 하지 않을 시 로그인 불가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회원가입 버튼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화면이동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3497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MEMBER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3497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3497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466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398292" y="2943829"/>
            <a:ext cx="826180" cy="1038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23528" y="3982298"/>
            <a:ext cx="4198553" cy="2377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209334" y="580526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602\Desktop\프로젝트사진\sp 로그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5" t="13522" r="17522" b="32036"/>
          <a:stretch/>
        </p:blipFill>
        <p:spPr bwMode="auto">
          <a:xfrm>
            <a:off x="483662" y="4077072"/>
            <a:ext cx="3740810" cy="21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2"/>
          <a:stretch/>
        </p:blipFill>
        <p:spPr bwMode="auto">
          <a:xfrm>
            <a:off x="3519053" y="3077302"/>
            <a:ext cx="640334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98292" y="294382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6904" y="367622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368" y="5548089"/>
            <a:ext cx="1603104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902355" y="5589288"/>
            <a:ext cx="1197352" cy="519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02355" y="52574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3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89119"/>
              </p:ext>
            </p:extLst>
          </p:nvPr>
        </p:nvGraphicFramePr>
        <p:xfrm>
          <a:off x="407793" y="1911112"/>
          <a:ext cx="8554624" cy="4807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794159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319825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163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회원가입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3252592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프로필 파일 선택 시 이미지 파일만 보여주며 </a:t>
                      </a:r>
                      <a:r>
                        <a:rPr lang="en-US" altLang="ko-KR" sz="1200" dirty="0" smtClean="0"/>
                        <a:t>jpg,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png</a:t>
                      </a:r>
                      <a:r>
                        <a:rPr lang="en-US" altLang="ko-KR" sz="1200" baseline="0" dirty="0" smtClean="0"/>
                        <a:t>, gif, jpeg </a:t>
                      </a:r>
                      <a:r>
                        <a:rPr lang="ko-KR" altLang="en-US" sz="1200" baseline="0" dirty="0" smtClean="0"/>
                        <a:t>이외의 확장명을 가진 파일을 </a:t>
                      </a:r>
                      <a:r>
                        <a:rPr lang="ko-KR" altLang="en-US" sz="1200" baseline="0" dirty="0" err="1" smtClean="0"/>
                        <a:t>선택시</a:t>
                      </a:r>
                      <a:r>
                        <a:rPr lang="ko-KR" altLang="en-US" sz="1200" baseline="0" dirty="0" smtClean="0"/>
                        <a:t> 경고 메시지 출력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번에서 입력한 파일의 이미지를 </a:t>
                      </a:r>
                      <a:r>
                        <a:rPr lang="ko-KR" altLang="en-US" sz="1200" dirty="0" err="1" smtClean="0"/>
                        <a:t>미리보기로</a:t>
                      </a:r>
                      <a:r>
                        <a:rPr lang="ko-KR" altLang="en-US" sz="1200" dirty="0" smtClean="0"/>
                        <a:t> 출력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아이디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닉네임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입력시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입력칸</a:t>
                      </a:r>
                      <a:r>
                        <a:rPr lang="ko-KR" altLang="en-US" sz="1200" baseline="0" dirty="0" smtClean="0"/>
                        <a:t> 아래 빨간 글씨로 사용불가 메시지 출력 사용가능 한경우 초록색으로 메시지 출력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패스워드 중복체크 </a:t>
                      </a:r>
                      <a:r>
                        <a:rPr lang="ko-KR" altLang="en-US" sz="1200" dirty="0" err="1" smtClean="0"/>
                        <a:t>두입력이</a:t>
                      </a:r>
                      <a:r>
                        <a:rPr lang="ko-KR" altLang="en-US" sz="1200" dirty="0" smtClean="0"/>
                        <a:t> 다를 시 오류메시지출력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MEMBER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5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19782" y="537913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7" y="2397093"/>
            <a:ext cx="2843873" cy="354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568036" y="2675886"/>
            <a:ext cx="858436" cy="912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39"/>
          <a:stretch/>
        </p:blipFill>
        <p:spPr bwMode="auto">
          <a:xfrm>
            <a:off x="1907702" y="3421200"/>
            <a:ext cx="2651879" cy="73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43109" y="267588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7254" y="3525481"/>
            <a:ext cx="2611283" cy="63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84401" y="318692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17" y="5229388"/>
            <a:ext cx="1685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932636" y="4445656"/>
            <a:ext cx="2041381" cy="2240427"/>
            <a:chOff x="2022188" y="4871783"/>
            <a:chExt cx="2041381" cy="2240427"/>
          </a:xfrm>
        </p:grpSpPr>
        <p:sp>
          <p:nvSpPr>
            <p:cNvPr id="22" name="TextBox 21"/>
            <p:cNvSpPr txBox="1"/>
            <p:nvPr/>
          </p:nvSpPr>
          <p:spPr>
            <a:xfrm>
              <a:off x="2022188" y="487178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782" y="4871783"/>
              <a:ext cx="1457325" cy="733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320668" y="4871783"/>
              <a:ext cx="1742901" cy="22404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91613" y="4647998"/>
            <a:ext cx="876424" cy="731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07793" y="46048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645408"/>
              </p:ext>
            </p:extLst>
          </p:nvPr>
        </p:nvGraphicFramePr>
        <p:xfrm>
          <a:off x="407793" y="1911112"/>
          <a:ext cx="8554624" cy="46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938175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175809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163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사진게시판</a:t>
                      </a:r>
                      <a:r>
                        <a:rPr lang="ko-KR" altLang="en-US" baseline="0" dirty="0" smtClean="0"/>
                        <a:t> 상세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952328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사진게시판 등록자의 프로필과 좋아요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다운로드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조회 수 표시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로그인 상태에서 하트 클릭 시 회색 </a:t>
                      </a:r>
                      <a:r>
                        <a:rPr lang="en-US" altLang="ko-KR" sz="1200" dirty="0" smtClean="0"/>
                        <a:t>-&gt;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빨간색 </a:t>
                      </a:r>
                      <a:r>
                        <a:rPr lang="en-US" altLang="ko-KR" sz="1200" baseline="0" dirty="0" smtClean="0"/>
                        <a:t>(Ajax</a:t>
                      </a:r>
                      <a:r>
                        <a:rPr lang="ko-KR" altLang="en-US" sz="1200" baseline="0" dirty="0" smtClean="0"/>
                        <a:t>로 처리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으로 변경 후 좋아요 카운트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증가 빨간색하트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회색으로 변하고 좋아요 카운트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감소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다운로드 버튼에 마우스 </a:t>
                      </a:r>
                      <a:r>
                        <a:rPr lang="ko-KR" altLang="en-US" sz="1200" dirty="0" err="1" smtClean="0"/>
                        <a:t>오버시</a:t>
                      </a:r>
                      <a:r>
                        <a:rPr lang="ko-KR" altLang="en-US" sz="1200" dirty="0" smtClean="0"/>
                        <a:t> 가격이 표시됨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입력 시 </a:t>
                      </a:r>
                      <a:r>
                        <a:rPr lang="en-US" altLang="ko-KR" sz="1200" dirty="0" smtClean="0"/>
                        <a:t>Ajax</a:t>
                      </a:r>
                      <a:r>
                        <a:rPr lang="ko-KR" altLang="en-US" sz="1200" dirty="0" smtClean="0"/>
                        <a:t>로 처리하여 즉시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창 </a:t>
                      </a:r>
                      <a:r>
                        <a:rPr lang="ko-KR" altLang="en-US" sz="1200" dirty="0" err="1" smtClean="0"/>
                        <a:t>최상단에</a:t>
                      </a:r>
                      <a:r>
                        <a:rPr lang="ko-KR" altLang="en-US" sz="1200" dirty="0" smtClean="0"/>
                        <a:t> 올라옴 자신이 작성한 </a:t>
                      </a:r>
                      <a:r>
                        <a:rPr lang="ko-KR" altLang="en-US" sz="1200" dirty="0" err="1" smtClean="0"/>
                        <a:t>댓글은</a:t>
                      </a:r>
                      <a:r>
                        <a:rPr lang="ko-KR" altLang="en-US" sz="1200" dirty="0" smtClean="0"/>
                        <a:t> 수정 삭제가 가능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REPLY, MEMBER, PHOTO, ATTENTIONLIST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REPLY, ATTENTIONLIST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REPLY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5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REPLY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7"/>
          <a:stretch/>
        </p:blipFill>
        <p:spPr bwMode="auto">
          <a:xfrm>
            <a:off x="507743" y="2490332"/>
            <a:ext cx="3446978" cy="291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59656" y="2409473"/>
            <a:ext cx="2720255" cy="381000"/>
            <a:chOff x="1191940" y="6146254"/>
            <a:chExt cx="2343150" cy="3810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940" y="6165304"/>
              <a:ext cx="723900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5840" y="6146254"/>
              <a:ext cx="1619250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직사각형 28"/>
          <p:cNvSpPr/>
          <p:nvPr/>
        </p:nvSpPr>
        <p:spPr>
          <a:xfrm>
            <a:off x="1115616" y="2321055"/>
            <a:ext cx="2611283" cy="63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17136" y="227094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3900" y="41112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39952" y="394653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3080" y="484345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9" y="4388892"/>
            <a:ext cx="454567" cy="45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02380" y="4254221"/>
            <a:ext cx="744416" cy="589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993" y="4406625"/>
            <a:ext cx="13239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627784" y="4280489"/>
            <a:ext cx="1910184" cy="562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71" y="5547096"/>
            <a:ext cx="395472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611560" y="4836496"/>
            <a:ext cx="4032448" cy="1972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07" y="6345658"/>
            <a:ext cx="36671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80828" y="6531816"/>
            <a:ext cx="344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Update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버튼 클릭 시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ajax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로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입력창으로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변경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589337"/>
              </p:ext>
            </p:extLst>
          </p:nvPr>
        </p:nvGraphicFramePr>
        <p:xfrm>
          <a:off x="388182" y="1913970"/>
          <a:ext cx="8554624" cy="4623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866167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247817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163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사진게시판 상세 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다운로드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952328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baseline="0" dirty="0" smtClean="0"/>
                        <a:t>다운로드 버튼에 마우스 오버 시 버튼의 </a:t>
                      </a:r>
                      <a:r>
                        <a:rPr lang="ko-KR" altLang="en-US" sz="1100" baseline="0" dirty="0" err="1" smtClean="0"/>
                        <a:t>택스트가</a:t>
                      </a:r>
                      <a:r>
                        <a:rPr lang="ko-KR" altLang="en-US" sz="1100" baseline="0" dirty="0" smtClean="0"/>
                        <a:t> 해당 사진의 가격으로 바뀜 </a:t>
                      </a: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baseline="0" dirty="0" smtClean="0"/>
                        <a:t>버튼 클릭 시 다운로드가 됨</a:t>
                      </a: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baseline="0" dirty="0" smtClean="0"/>
                        <a:t>유료이미지의 경우 </a:t>
                      </a:r>
                      <a:r>
                        <a:rPr lang="ko-KR" altLang="en-US" sz="1100" baseline="0" dirty="0" err="1" smtClean="0"/>
                        <a:t>로그인이</a:t>
                      </a:r>
                      <a:r>
                        <a:rPr lang="ko-KR" altLang="en-US" sz="1100" baseline="0" dirty="0" smtClean="0"/>
                        <a:t> 된 상태에서 다운로드 가능</a:t>
                      </a: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baseline="0" dirty="0" smtClean="0"/>
                        <a:t>로그인 후 다운로드 버튼을 누르면 확인 메시지가 출력 됨</a:t>
                      </a: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baseline="0" dirty="0" smtClean="0"/>
                        <a:t>보유하고 있는 포인트가 사진의 가격보다 적을 경우 다운로드가 거절되고 </a:t>
                      </a:r>
                      <a:r>
                        <a:rPr lang="ko-KR" altLang="en-US" sz="1100" baseline="0" dirty="0" err="1" smtClean="0"/>
                        <a:t>오류메세지</a:t>
                      </a:r>
                      <a:r>
                        <a:rPr lang="ko-KR" altLang="en-US" sz="1100" baseline="0" dirty="0" smtClean="0"/>
                        <a:t> 출력</a:t>
                      </a: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baseline="0" dirty="0" smtClean="0"/>
                        <a:t>유료 사진 다운로드 시 보유포인트에서 사진의 가격만큼 차감되며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사진의 다운로드 카운트는 </a:t>
                      </a:r>
                      <a:r>
                        <a:rPr lang="en-US" altLang="ko-KR" sz="1100" baseline="0" dirty="0" smtClean="0"/>
                        <a:t>1</a:t>
                      </a:r>
                      <a:r>
                        <a:rPr lang="ko-KR" altLang="en-US" sz="1100" baseline="0" dirty="0" smtClean="0"/>
                        <a:t>증가</a:t>
                      </a:r>
                      <a:endParaRPr lang="en-US" altLang="ko-KR" sz="11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MEMBER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MEMBER, PHOTO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26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7" t="77152" b="1"/>
          <a:stretch/>
        </p:blipFill>
        <p:spPr bwMode="auto">
          <a:xfrm>
            <a:off x="2067539" y="2894631"/>
            <a:ext cx="1187473" cy="78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39747" y="2477133"/>
            <a:ext cx="2647605" cy="1215491"/>
            <a:chOff x="2339752" y="3854389"/>
            <a:chExt cx="3564866" cy="1612119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15" t="22073" r="9522"/>
            <a:stretch/>
          </p:blipFill>
          <p:spPr bwMode="auto">
            <a:xfrm>
              <a:off x="2604565" y="4843008"/>
              <a:ext cx="1591136" cy="623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39" t="57617"/>
            <a:stretch/>
          </p:blipFill>
          <p:spPr bwMode="auto">
            <a:xfrm>
              <a:off x="2339752" y="3854389"/>
              <a:ext cx="2113803" cy="1107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그룹 21"/>
            <p:cNvGrpSpPr/>
            <p:nvPr/>
          </p:nvGrpSpPr>
          <p:grpSpPr>
            <a:xfrm>
              <a:off x="2339752" y="4324526"/>
              <a:ext cx="3564866" cy="1141982"/>
              <a:chOff x="2654209" y="3165217"/>
              <a:chExt cx="3345071" cy="407799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987822" y="3165217"/>
                <a:ext cx="3011458" cy="4077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654209" y="3220340"/>
                <a:ext cx="333615" cy="13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1995576" y="2255538"/>
            <a:ext cx="1954578" cy="576065"/>
            <a:chOff x="2679484" y="3229196"/>
            <a:chExt cx="1954578" cy="57606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66" r="14260"/>
            <a:stretch/>
          </p:blipFill>
          <p:spPr bwMode="auto">
            <a:xfrm>
              <a:off x="2945413" y="3385189"/>
              <a:ext cx="1688649" cy="420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2679484" y="3229196"/>
              <a:ext cx="1954577" cy="576064"/>
              <a:chOff x="2822327" y="3120326"/>
              <a:chExt cx="1573401" cy="45269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987824" y="3239044"/>
                <a:ext cx="1407904" cy="3339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822327" y="3120326"/>
                <a:ext cx="131584" cy="290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49" y="4352718"/>
            <a:ext cx="1661361" cy="970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9" y="3804342"/>
            <a:ext cx="2270138" cy="60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106611" y="3783795"/>
            <a:ext cx="2569055" cy="929202"/>
            <a:chOff x="1947567" y="6043775"/>
            <a:chExt cx="978236" cy="505825"/>
          </a:xfrm>
        </p:grpSpPr>
        <p:sp>
          <p:nvSpPr>
            <p:cNvPr id="40" name="직사각형 39"/>
            <p:cNvSpPr/>
            <p:nvPr/>
          </p:nvSpPr>
          <p:spPr>
            <a:xfrm>
              <a:off x="2061388" y="6050688"/>
              <a:ext cx="864415" cy="4989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47567" y="6043775"/>
              <a:ext cx="113821" cy="20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4" r="1819"/>
          <a:stretch/>
        </p:blipFill>
        <p:spPr bwMode="auto">
          <a:xfrm>
            <a:off x="292265" y="4933252"/>
            <a:ext cx="2369009" cy="78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173" y="4826642"/>
            <a:ext cx="2569055" cy="929202"/>
            <a:chOff x="1947567" y="6043775"/>
            <a:chExt cx="978236" cy="505825"/>
          </a:xfrm>
        </p:grpSpPr>
        <p:sp>
          <p:nvSpPr>
            <p:cNvPr id="28" name="직사각형 27"/>
            <p:cNvSpPr/>
            <p:nvPr/>
          </p:nvSpPr>
          <p:spPr>
            <a:xfrm>
              <a:off x="2061388" y="6050688"/>
              <a:ext cx="864415" cy="4989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47567" y="6043775"/>
              <a:ext cx="113821" cy="20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00322" y="3001729"/>
            <a:ext cx="2101806" cy="818833"/>
            <a:chOff x="2686218" y="3720643"/>
            <a:chExt cx="2101806" cy="81883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080" y="3751001"/>
              <a:ext cx="1847944" cy="758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1" name="그룹 30"/>
            <p:cNvGrpSpPr/>
            <p:nvPr/>
          </p:nvGrpSpPr>
          <p:grpSpPr>
            <a:xfrm>
              <a:off x="2686218" y="3720643"/>
              <a:ext cx="2101806" cy="818833"/>
              <a:chOff x="1947567" y="6043775"/>
              <a:chExt cx="978236" cy="505825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2061388" y="6050688"/>
                <a:ext cx="864415" cy="4989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947567" y="6043775"/>
                <a:ext cx="113821" cy="228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FF0000"/>
                    </a:solidFill>
                  </a:rPr>
                  <a:t>5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314" y="4903761"/>
            <a:ext cx="827402" cy="85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13" y="4903761"/>
            <a:ext cx="851964" cy="83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2954184" y="4153126"/>
            <a:ext cx="1831053" cy="1602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r="37111" b="62113"/>
          <a:stretch/>
        </p:blipFill>
        <p:spPr bwMode="auto">
          <a:xfrm>
            <a:off x="3075660" y="5481217"/>
            <a:ext cx="578392" cy="23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20" y="5476849"/>
            <a:ext cx="6667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700322" y="4008235"/>
            <a:ext cx="2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58" y="4324445"/>
            <a:ext cx="1793979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3723964" y="5385467"/>
            <a:ext cx="291492" cy="2124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67818"/>
              </p:ext>
            </p:extLst>
          </p:nvPr>
        </p:nvGraphicFramePr>
        <p:xfrm>
          <a:off x="407793" y="1911112"/>
          <a:ext cx="8554624" cy="4689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938175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175809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163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사진게시판</a:t>
                      </a:r>
                      <a:r>
                        <a:rPr lang="ko-KR" altLang="en-US" baseline="0" dirty="0" smtClean="0"/>
                        <a:t> 상세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952328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select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박스에서 태그 검색 을 선택하고 </a:t>
                      </a:r>
                      <a:r>
                        <a:rPr lang="ko-KR" altLang="en-US" sz="1200" baseline="0" dirty="0" err="1" smtClean="0"/>
                        <a:t>검색어를</a:t>
                      </a:r>
                      <a:r>
                        <a:rPr lang="ko-KR" altLang="en-US" sz="1200" baseline="0" dirty="0" smtClean="0"/>
                        <a:t> 입력하면 입력한 검색어가 포함된 해시태그를 가진 사진리스트를 출력하고 유저검색을 선택 후 </a:t>
                      </a:r>
                      <a:r>
                        <a:rPr lang="ko-KR" altLang="en-US" sz="1200" baseline="0" dirty="0" err="1" smtClean="0"/>
                        <a:t>검색어를</a:t>
                      </a:r>
                      <a:r>
                        <a:rPr lang="ko-KR" altLang="en-US" sz="1200" baseline="0" dirty="0" smtClean="0"/>
                        <a:t> 입력하면 검색어가 포함된 </a:t>
                      </a:r>
                      <a:r>
                        <a:rPr lang="en-US" altLang="ko-KR" sz="1200" baseline="0" dirty="0" smtClean="0"/>
                        <a:t>Id</a:t>
                      </a:r>
                      <a:r>
                        <a:rPr lang="ko-KR" altLang="en-US" sz="1200" baseline="0" dirty="0" smtClean="0"/>
                        <a:t>로 등록한 사진리스트를 화면에 출력한다</a:t>
                      </a:r>
                      <a:r>
                        <a:rPr lang="en-US" altLang="ko-KR" sz="1200" baseline="0" dirty="0" smtClean="0"/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홈 화면에 </a:t>
                      </a:r>
                      <a:r>
                        <a:rPr lang="en-US" altLang="ko-KR" sz="1200" baseline="0" dirty="0" smtClean="0"/>
                        <a:t>masonry </a:t>
                      </a:r>
                      <a:r>
                        <a:rPr lang="ko-KR" altLang="en-US" sz="1200" baseline="0" dirty="0" smtClean="0"/>
                        <a:t>레이아웃 방식의 리스트로 검색결과를 화면에 뿌려준다</a:t>
                      </a:r>
                      <a:endParaRPr lang="en-US" altLang="ko-KR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MEMBER, PHOTO,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5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27708" y="2859488"/>
            <a:ext cx="3728268" cy="63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8468" y="252093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5"/>
          <a:stretch/>
        </p:blipFill>
        <p:spPr bwMode="auto">
          <a:xfrm>
            <a:off x="703900" y="2997197"/>
            <a:ext cx="3652076" cy="35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4" b="-981"/>
          <a:stretch/>
        </p:blipFill>
        <p:spPr bwMode="auto">
          <a:xfrm>
            <a:off x="444336" y="3377453"/>
            <a:ext cx="4143376" cy="315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82452" y="3177096"/>
            <a:ext cx="4317540" cy="3354727"/>
            <a:chOff x="703900" y="4111212"/>
            <a:chExt cx="1042896" cy="732247"/>
          </a:xfrm>
        </p:grpSpPr>
        <p:sp>
          <p:nvSpPr>
            <p:cNvPr id="21" name="TextBox 20"/>
            <p:cNvSpPr txBox="1"/>
            <p:nvPr/>
          </p:nvSpPr>
          <p:spPr>
            <a:xfrm>
              <a:off x="703900" y="4111212"/>
              <a:ext cx="63258" cy="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767158" y="4148161"/>
              <a:ext cx="979638" cy="6952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98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750848"/>
              </p:ext>
            </p:extLst>
          </p:nvPr>
        </p:nvGraphicFramePr>
        <p:xfrm>
          <a:off x="407793" y="1911112"/>
          <a:ext cx="8554624" cy="44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866167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247817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163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마이 페이지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내 정보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952328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메인 홈페이지에서 로그인 후 프로필 아이콘에 마우스 오버</a:t>
                      </a:r>
                      <a:r>
                        <a:rPr lang="ko-KR" altLang="en-US" sz="1200" baseline="0" dirty="0" smtClean="0"/>
                        <a:t> 시 </a:t>
                      </a:r>
                      <a:r>
                        <a:rPr lang="ko-KR" altLang="en-US" sz="1200" baseline="0" dirty="0" err="1" smtClean="0"/>
                        <a:t>팝업창이</a:t>
                      </a:r>
                      <a:r>
                        <a:rPr lang="ko-KR" altLang="en-US" sz="1200" baseline="0" dirty="0" smtClean="0"/>
                        <a:t> 뜨고 상세보기 버튼을 눌렀을 때 </a:t>
                      </a:r>
                      <a:r>
                        <a:rPr lang="ko-KR" altLang="en-US" sz="1200" baseline="0" dirty="0" err="1" smtClean="0"/>
                        <a:t>마이페이지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</a:t>
                      </a:r>
                      <a:r>
                        <a:rPr lang="ko-KR" altLang="en-US" sz="1200" baseline="0" dirty="0" err="1" smtClean="0"/>
                        <a:t>내정보</a:t>
                      </a:r>
                      <a:r>
                        <a:rPr lang="ko-KR" altLang="en-US" sz="1200" baseline="0" dirty="0" smtClean="0"/>
                        <a:t> 화면으로 이동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마이페이지로</a:t>
                      </a:r>
                      <a:r>
                        <a:rPr lang="ko-KR" altLang="en-US" sz="1200" baseline="0" dirty="0" smtClean="0"/>
                        <a:t> 이동이 되면 내 정보 창이 우선적 뜨며 사이드 바의 링크를 클릭 시 페이지 이동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PHOTO,</a:t>
                      </a:r>
                      <a:r>
                        <a:rPr lang="en-US" altLang="ko-KR" sz="1200" baseline="0" dirty="0" smtClean="0"/>
                        <a:t> MEMBER, FOLLOW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5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1"/>
          <a:stretch/>
        </p:blipFill>
        <p:spPr bwMode="auto">
          <a:xfrm>
            <a:off x="2987824" y="2636912"/>
            <a:ext cx="1407904" cy="120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88" b="11878"/>
          <a:stretch/>
        </p:blipFill>
        <p:spPr bwMode="auto">
          <a:xfrm>
            <a:off x="439852" y="4149080"/>
            <a:ext cx="4152343" cy="217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2771800" y="3239044"/>
            <a:ext cx="1623928" cy="333972"/>
            <a:chOff x="2771800" y="3239044"/>
            <a:chExt cx="1623928" cy="333972"/>
          </a:xfrm>
        </p:grpSpPr>
        <p:sp>
          <p:nvSpPr>
            <p:cNvPr id="5" name="직사각형 4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71800" y="3239044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9700" y="4143354"/>
            <a:ext cx="4522494" cy="2185437"/>
            <a:chOff x="2879812" y="3239044"/>
            <a:chExt cx="1515916" cy="333972"/>
          </a:xfrm>
        </p:grpSpPr>
        <p:sp>
          <p:nvSpPr>
            <p:cNvPr id="32" name="직사각형 31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812" y="3239044"/>
              <a:ext cx="108012" cy="4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7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90971"/>
              </p:ext>
            </p:extLst>
          </p:nvPr>
        </p:nvGraphicFramePr>
        <p:xfrm>
          <a:off x="407793" y="1911112"/>
          <a:ext cx="8554624" cy="44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866167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247817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163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마이 페이지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내가 올린 사진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952328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왼쪽 사이드 바에서 내가 올린 사진 메뉴 클릭 시 사진 리스트가 출력되고 해시태그가 사진 위에 텍스트로 출력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사진에 마우스 오버 시 </a:t>
                      </a:r>
                      <a:r>
                        <a:rPr lang="ko-KR" altLang="en-US" sz="1200" dirty="0" err="1" smtClean="0"/>
                        <a:t>오버레되고</a:t>
                      </a:r>
                      <a:r>
                        <a:rPr lang="ko-KR" altLang="en-US" sz="1200" dirty="0" smtClean="0"/>
                        <a:t> 클릭 시 사진의 상제정보</a:t>
                      </a:r>
                      <a:r>
                        <a:rPr lang="ko-KR" altLang="en-US" sz="1200" baseline="0" dirty="0" smtClean="0"/>
                        <a:t> 페이지로 이동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PHOTO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5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2"/>
          <a:stretch/>
        </p:blipFill>
        <p:spPr bwMode="auto">
          <a:xfrm>
            <a:off x="552808" y="2629962"/>
            <a:ext cx="4104456" cy="1951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97152"/>
            <a:ext cx="3292861" cy="1917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87" y="3068960"/>
            <a:ext cx="1296144" cy="432048"/>
            <a:chOff x="2699295" y="3239044"/>
            <a:chExt cx="1696433" cy="333972"/>
          </a:xfrm>
        </p:grpSpPr>
        <p:sp>
          <p:nvSpPr>
            <p:cNvPr id="20" name="직사각형 19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99295" y="3239044"/>
              <a:ext cx="288528" cy="283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71224" y="4842645"/>
            <a:ext cx="2519912" cy="1872209"/>
            <a:chOff x="2649655" y="3239044"/>
            <a:chExt cx="1746073" cy="333972"/>
          </a:xfrm>
        </p:grpSpPr>
        <p:sp>
          <p:nvSpPr>
            <p:cNvPr id="32" name="직사각형 31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49655" y="3336089"/>
              <a:ext cx="288528" cy="6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57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562111"/>
              </p:ext>
            </p:extLst>
          </p:nvPr>
        </p:nvGraphicFramePr>
        <p:xfrm>
          <a:off x="407793" y="1911112"/>
          <a:ext cx="8554624" cy="44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866167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247817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163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마이 페이지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정보 수정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952328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왼쪽 사이드 바에서 정보 수정 클릭 시 회원정보 페이지 출력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기본적으로 회원 가입화면과 동일하며 아이디와 </a:t>
                      </a:r>
                      <a:r>
                        <a:rPr lang="ko-KR" altLang="en-US" sz="1200" baseline="0" dirty="0" err="1" smtClean="0"/>
                        <a:t>이메일은</a:t>
                      </a:r>
                      <a:r>
                        <a:rPr lang="ko-KR" altLang="en-US" sz="1200" baseline="0" dirty="0" smtClean="0"/>
                        <a:t> 수정이 불가능 하고 프로필 수정은 따로 빼둠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사진에 마우스 오버 시 </a:t>
                      </a:r>
                      <a:r>
                        <a:rPr lang="ko-KR" altLang="en-US" sz="1200" dirty="0" err="1" smtClean="0"/>
                        <a:t>오버레되고</a:t>
                      </a:r>
                      <a:r>
                        <a:rPr lang="ko-KR" altLang="en-US" sz="1200" dirty="0" smtClean="0"/>
                        <a:t> 클릭 시 사진의 상제정보</a:t>
                      </a:r>
                      <a:r>
                        <a:rPr lang="ko-KR" altLang="en-US" sz="1200" baseline="0" dirty="0" smtClean="0"/>
                        <a:t> 페이지로 이동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MEMBER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5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3"/>
          <a:stretch/>
        </p:blipFill>
        <p:spPr bwMode="auto">
          <a:xfrm>
            <a:off x="580422" y="2479712"/>
            <a:ext cx="1183266" cy="1881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11" y="2479712"/>
            <a:ext cx="2842197" cy="376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327952" y="3212976"/>
            <a:ext cx="1296144" cy="434919"/>
            <a:chOff x="2699295" y="3239044"/>
            <a:chExt cx="1696433" cy="333972"/>
          </a:xfrm>
        </p:grpSpPr>
        <p:sp>
          <p:nvSpPr>
            <p:cNvPr id="20" name="직사각형 19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99295" y="3239044"/>
              <a:ext cx="288528" cy="283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0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89460" y="2178708"/>
            <a:ext cx="1754348" cy="1754348"/>
            <a:chOff x="945444" y="4365104"/>
            <a:chExt cx="1106276" cy="1106276"/>
          </a:xfrm>
        </p:grpSpPr>
        <p:sp>
          <p:nvSpPr>
            <p:cNvPr id="17" name="타원 16"/>
            <p:cNvSpPr/>
            <p:nvPr/>
          </p:nvSpPr>
          <p:spPr>
            <a:xfrm>
              <a:off x="945444" y="4365104"/>
              <a:ext cx="1106276" cy="110627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18676" y="4438336"/>
              <a:ext cx="959812" cy="9598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515683" y="2178708"/>
            <a:ext cx="1752621" cy="1754348"/>
            <a:chOff x="7162028" y="4365104"/>
            <a:chExt cx="1106276" cy="1106276"/>
          </a:xfrm>
        </p:grpSpPr>
        <p:sp>
          <p:nvSpPr>
            <p:cNvPr id="20" name="타원 19"/>
            <p:cNvSpPr/>
            <p:nvPr/>
          </p:nvSpPr>
          <p:spPr>
            <a:xfrm>
              <a:off x="7162028" y="4365104"/>
              <a:ext cx="1106276" cy="110627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235260" y="4438336"/>
              <a:ext cx="959812" cy="9598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31838" y="2178708"/>
            <a:ext cx="1748274" cy="1754348"/>
            <a:chOff x="4053736" y="4365104"/>
            <a:chExt cx="1106276" cy="1106276"/>
          </a:xfrm>
        </p:grpSpPr>
        <p:sp>
          <p:nvSpPr>
            <p:cNvPr id="21" name="타원 20"/>
            <p:cNvSpPr/>
            <p:nvPr/>
          </p:nvSpPr>
          <p:spPr>
            <a:xfrm>
              <a:off x="4053736" y="4365104"/>
              <a:ext cx="1106276" cy="110627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126968" y="4438336"/>
              <a:ext cx="959812" cy="9598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0" y="-16271"/>
            <a:ext cx="9144000" cy="19331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053180" y="764704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목차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23528" y="4158363"/>
            <a:ext cx="2859051" cy="1671673"/>
            <a:chOff x="667542" y="5547422"/>
            <a:chExt cx="1872208" cy="1006659"/>
          </a:xfrm>
        </p:grpSpPr>
        <p:sp>
          <p:nvSpPr>
            <p:cNvPr id="28" name="TextBox 27"/>
            <p:cNvSpPr txBox="1"/>
            <p:nvPr/>
          </p:nvSpPr>
          <p:spPr>
            <a:xfrm>
              <a:off x="1145076" y="5547422"/>
              <a:ext cx="917139" cy="27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3"/>
                  </a:solidFill>
                  <a:latin typeface="나눔고딕OTF ExtraBold" pitchFamily="34" charset="-127"/>
                  <a:ea typeface="나눔고딕OTF ExtraBold" pitchFamily="34" charset="-127"/>
                </a:rPr>
                <a:t>개요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7542" y="5905395"/>
              <a:ext cx="1872208" cy="64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itchFamily="34" charset="-127"/>
                  <a:ea typeface="나눔고딕OTF" pitchFamily="34" charset="-127"/>
                </a:rPr>
                <a:t>프로젝트 목표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itchFamily="34" charset="-127"/>
                  <a:ea typeface="나눔고딕OTF" pitchFamily="34" charset="-127"/>
                </a:rPr>
                <a:t>프로젝트 주제 선정 및 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endParaRPr>
            </a:p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itchFamily="34" charset="-127"/>
                  <a:ea typeface="나눔고딕OTF" pitchFamily="34" charset="-127"/>
                </a:rPr>
                <a:t>  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itchFamily="34" charset="-127"/>
                  <a:ea typeface="나눔고딕OTF" pitchFamily="34" charset="-127"/>
                </a:rPr>
                <a:t>기대효과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endParaRPr>
            </a:p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itchFamily="34" charset="-127"/>
                  <a:ea typeface="나눔고딕OTF" pitchFamily="34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itchFamily="34" charset="-127"/>
                  <a:ea typeface="나눔고딕OTF" pitchFamily="34" charset="-127"/>
                </a:rPr>
                <a:t>개발환경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829662" y="4221088"/>
            <a:ext cx="1822458" cy="368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진행 계획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80751" y="4775519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서비스 개요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Use Case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다이어그램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WBS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-   ERD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516216" y="4251272"/>
            <a:ext cx="1822458" cy="841849"/>
            <a:chOff x="6825273" y="5547422"/>
            <a:chExt cx="1822458" cy="486650"/>
          </a:xfrm>
        </p:grpSpPr>
        <p:sp>
          <p:nvSpPr>
            <p:cNvPr id="29" name="TextBox 28"/>
            <p:cNvSpPr txBox="1"/>
            <p:nvPr/>
          </p:nvSpPr>
          <p:spPr>
            <a:xfrm>
              <a:off x="7041297" y="5547422"/>
              <a:ext cx="1420046" cy="213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고딕OTF ExtraBold" pitchFamily="34" charset="-127"/>
                  <a:ea typeface="나눔고딕OTF ExtraBold" pitchFamily="34" charset="-127"/>
                </a:rPr>
                <a:t>상세 기술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825273" y="5838363"/>
              <a:ext cx="1822458" cy="195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itchFamily="34" charset="-127"/>
                  <a:ea typeface="나눔고딕OTF" pitchFamily="34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itchFamily="34" charset="-127"/>
                  <a:ea typeface="나눔고딕OTF" pitchFamily="34" charset="-127"/>
                </a:rPr>
                <a:t>화면 설명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itchFamily="34" charset="-127"/>
                <a:ea typeface="나눔고딕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19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04394"/>
              </p:ext>
            </p:extLst>
          </p:nvPr>
        </p:nvGraphicFramePr>
        <p:xfrm>
          <a:off x="407793" y="1911112"/>
          <a:ext cx="8554624" cy="44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866167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247817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163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마이 페이지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프로필 수정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952328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왼쪽 사이드 바에서 프로필 수정 클릭 시 프로필 사진 수정 페이지 출력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회원가입 절차와 마찬가지로 파일 선택은 이미지 파일만 가능하며 파일 </a:t>
                      </a:r>
                      <a:r>
                        <a:rPr lang="ko-KR" altLang="en-US" sz="1200" baseline="0" dirty="0" err="1" smtClean="0"/>
                        <a:t>선택시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3</a:t>
                      </a:r>
                      <a:r>
                        <a:rPr lang="ko-KR" altLang="en-US" sz="1200" baseline="0" dirty="0" smtClean="0"/>
                        <a:t>번 화면에 프로필이 출력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화면엔 기존에 설정된 프로필 사진이 떠있고 </a:t>
                      </a:r>
                      <a:r>
                        <a:rPr lang="en-US" altLang="ko-KR" sz="1200" baseline="0" dirty="0" smtClean="0"/>
                        <a:t>2</a:t>
                      </a:r>
                      <a:r>
                        <a:rPr lang="ko-KR" altLang="en-US" sz="1200" baseline="0" dirty="0" smtClean="0"/>
                        <a:t>번에서 파일교체가 이뤄지거나 기본이미지 변경 버튼을 누르면 이미지가 바뀜</a:t>
                      </a:r>
                      <a:endParaRPr lang="en-US" altLang="ko-KR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MEMBER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5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5"/>
          <a:stretch/>
        </p:blipFill>
        <p:spPr bwMode="auto">
          <a:xfrm>
            <a:off x="580422" y="2479712"/>
            <a:ext cx="1183266" cy="192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309200" y="3594884"/>
            <a:ext cx="1296144" cy="434919"/>
            <a:chOff x="2699295" y="3239044"/>
            <a:chExt cx="1696433" cy="333972"/>
          </a:xfrm>
        </p:grpSpPr>
        <p:sp>
          <p:nvSpPr>
            <p:cNvPr id="20" name="직사각형 19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99295" y="3239044"/>
              <a:ext cx="288528" cy="283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79712"/>
            <a:ext cx="2952328" cy="264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2250580" y="2996952"/>
            <a:ext cx="1601340" cy="1070510"/>
            <a:chOff x="2699295" y="3239044"/>
            <a:chExt cx="1696433" cy="333972"/>
          </a:xfrm>
        </p:grpSpPr>
        <p:sp>
          <p:nvSpPr>
            <p:cNvPr id="16" name="직사각형 15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9295" y="3239044"/>
              <a:ext cx="288528" cy="115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67508" y="4219862"/>
            <a:ext cx="1472344" cy="369331"/>
            <a:chOff x="2699295" y="3239044"/>
            <a:chExt cx="1696433" cy="333972"/>
          </a:xfrm>
        </p:grpSpPr>
        <p:sp>
          <p:nvSpPr>
            <p:cNvPr id="22" name="직사각형 21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99295" y="3239044"/>
              <a:ext cx="288528" cy="115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8382"/>
              </p:ext>
            </p:extLst>
          </p:nvPr>
        </p:nvGraphicFramePr>
        <p:xfrm>
          <a:off x="407793" y="1911112"/>
          <a:ext cx="8554624" cy="44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160">
                  <a:extLst>
                    <a:ext uri="{9D8B030D-6E8A-4147-A177-3AD203B41FA5}">
                      <a16:colId xmlns="" xmlns:a16="http://schemas.microsoft.com/office/drawing/2014/main" val="1562750303"/>
                    </a:ext>
                  </a:extLst>
                </a:gridCol>
                <a:gridCol w="866167">
                  <a:extLst>
                    <a:ext uri="{9D8B030D-6E8A-4147-A177-3AD203B41FA5}">
                      <a16:colId xmlns="" xmlns:a16="http://schemas.microsoft.com/office/drawing/2014/main" val="2512409698"/>
                    </a:ext>
                  </a:extLst>
                </a:gridCol>
                <a:gridCol w="247817"/>
                <a:gridCol w="974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51632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화면 설명서</a:t>
                      </a:r>
                      <a:r>
                        <a:rPr lang="en-US" altLang="ko-KR" dirty="0"/>
                        <a:t>] </a:t>
                      </a:r>
                      <a:r>
                        <a:rPr lang="ko-KR" altLang="en-US" dirty="0" smtClean="0"/>
                        <a:t>마이 페이지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err="1" smtClean="0"/>
                        <a:t>찜목록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002957"/>
                  </a:ext>
                </a:extLst>
              </a:tr>
              <a:tr h="2952328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왼쪽 사이드 바에서 </a:t>
                      </a:r>
                      <a:r>
                        <a:rPr lang="ko-KR" altLang="en-US" sz="1200" baseline="0" dirty="0" err="1" smtClean="0"/>
                        <a:t>찜목록메뉴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사진 리스트가 출력되고 해시태그가 사진 위에 텍스트로 출력</a:t>
                      </a: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aseline="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사진에 마우스 오버 시 </a:t>
                      </a:r>
                      <a:r>
                        <a:rPr lang="ko-KR" altLang="en-US" sz="1200" dirty="0" err="1" smtClean="0"/>
                        <a:t>오버레되고</a:t>
                      </a:r>
                      <a:r>
                        <a:rPr lang="ko-KR" altLang="en-US" sz="1200" dirty="0" smtClean="0"/>
                        <a:t> 클릭 시 사진의 상제정보</a:t>
                      </a:r>
                      <a:r>
                        <a:rPr lang="ko-KR" altLang="en-US" sz="1200" baseline="0" dirty="0" smtClean="0"/>
                        <a:t> 페이지로 이동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1351750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관련테이블</a:t>
                      </a:r>
                      <a:endParaRPr lang="ko-KR" altLang="en-US" sz="120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PHOTO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125219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UPDATE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90986"/>
                  </a:ext>
                </a:extLst>
              </a:tr>
              <a:tr h="263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INSERT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709072"/>
                  </a:ext>
                </a:extLst>
              </a:tr>
              <a:tr h="35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569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83768" y="22278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상세 기술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2231232" cy="1837884"/>
            <a:chOff x="0" y="0"/>
            <a:chExt cx="2231232" cy="1837884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1790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03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6024" y="1205993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화면설명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5"/>
          <a:stretch/>
        </p:blipFill>
        <p:spPr bwMode="auto">
          <a:xfrm>
            <a:off x="616102" y="2336024"/>
            <a:ext cx="3441478" cy="225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251521" y="3131674"/>
            <a:ext cx="1007745" cy="369332"/>
            <a:chOff x="2461491" y="3076853"/>
            <a:chExt cx="1934237" cy="496163"/>
          </a:xfrm>
        </p:grpSpPr>
        <p:sp>
          <p:nvSpPr>
            <p:cNvPr id="20" name="직사각형 19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61491" y="3076853"/>
              <a:ext cx="526334" cy="496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9"/>
          <a:stretch/>
        </p:blipFill>
        <p:spPr bwMode="auto">
          <a:xfrm>
            <a:off x="1403648" y="4635229"/>
            <a:ext cx="2844372" cy="1872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1110736" y="5229200"/>
            <a:ext cx="1715098" cy="1278238"/>
            <a:chOff x="2649655" y="3239044"/>
            <a:chExt cx="1746073" cy="333972"/>
          </a:xfrm>
        </p:grpSpPr>
        <p:sp>
          <p:nvSpPr>
            <p:cNvPr id="32" name="직사각형 31"/>
            <p:cNvSpPr/>
            <p:nvPr/>
          </p:nvSpPr>
          <p:spPr>
            <a:xfrm>
              <a:off x="2987824" y="3239044"/>
              <a:ext cx="1407904" cy="3339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49655" y="3336089"/>
              <a:ext cx="288528" cy="6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1"/>
            <a:ext cx="9144000" cy="3223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6597354"/>
            <a:ext cx="9144000" cy="260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2253568"/>
            <a:ext cx="9144000" cy="214754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/>
          </a:p>
        </p:txBody>
      </p:sp>
      <p:sp>
        <p:nvSpPr>
          <p:cNvPr id="41" name="직각 삼각형 40"/>
          <p:cNvSpPr/>
          <p:nvPr/>
        </p:nvSpPr>
        <p:spPr>
          <a:xfrm>
            <a:off x="-12700" y="3800071"/>
            <a:ext cx="613736" cy="613736"/>
          </a:xfrm>
          <a:prstGeom prst="rtTriangl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2" name="직각 삼각형 41"/>
          <p:cNvSpPr/>
          <p:nvPr/>
        </p:nvSpPr>
        <p:spPr>
          <a:xfrm>
            <a:off x="-12700" y="3186334"/>
            <a:ext cx="613736" cy="613736"/>
          </a:xfrm>
          <a:prstGeom prst="rtTriangle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3" name="직각 삼각형 42"/>
          <p:cNvSpPr/>
          <p:nvPr/>
        </p:nvSpPr>
        <p:spPr>
          <a:xfrm>
            <a:off x="583172" y="3186334"/>
            <a:ext cx="613736" cy="613736"/>
          </a:xfrm>
          <a:prstGeom prst="rtTriangl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4" name="직각 삼각형 43"/>
          <p:cNvSpPr/>
          <p:nvPr/>
        </p:nvSpPr>
        <p:spPr>
          <a:xfrm>
            <a:off x="583172" y="3800071"/>
            <a:ext cx="613736" cy="613736"/>
          </a:xfrm>
          <a:prstGeom prst="rtTriangle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5" name="직각 삼각형 44"/>
          <p:cNvSpPr/>
          <p:nvPr/>
        </p:nvSpPr>
        <p:spPr>
          <a:xfrm>
            <a:off x="1184287" y="3800071"/>
            <a:ext cx="613736" cy="613736"/>
          </a:xfrm>
          <a:prstGeom prst="rtTriangle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7" name="직각 삼각형 46"/>
          <p:cNvSpPr/>
          <p:nvPr/>
        </p:nvSpPr>
        <p:spPr>
          <a:xfrm>
            <a:off x="1184287" y="3186334"/>
            <a:ext cx="613736" cy="61373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3" name="직각 삼각형 52"/>
          <p:cNvSpPr/>
          <p:nvPr/>
        </p:nvSpPr>
        <p:spPr>
          <a:xfrm>
            <a:off x="1184287" y="2572598"/>
            <a:ext cx="613736" cy="613736"/>
          </a:xfrm>
          <a:prstGeom prst="rtTriangl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4" name="직각 삼각형 53"/>
          <p:cNvSpPr/>
          <p:nvPr/>
        </p:nvSpPr>
        <p:spPr>
          <a:xfrm>
            <a:off x="583172" y="2572598"/>
            <a:ext cx="613736" cy="613736"/>
          </a:xfrm>
          <a:prstGeom prst="rtTriangl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5" name="직각 삼각형 54"/>
          <p:cNvSpPr/>
          <p:nvPr/>
        </p:nvSpPr>
        <p:spPr>
          <a:xfrm>
            <a:off x="-12700" y="2572598"/>
            <a:ext cx="613736" cy="613736"/>
          </a:xfrm>
          <a:prstGeom prst="rtTriangl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6" name="직각 삼각형 55"/>
          <p:cNvSpPr/>
          <p:nvPr/>
        </p:nvSpPr>
        <p:spPr>
          <a:xfrm>
            <a:off x="1798024" y="3186334"/>
            <a:ext cx="613736" cy="613736"/>
          </a:xfrm>
          <a:prstGeom prst="rtTriangl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7" name="직각 삼각형 56"/>
          <p:cNvSpPr/>
          <p:nvPr/>
        </p:nvSpPr>
        <p:spPr>
          <a:xfrm>
            <a:off x="1798024" y="3789246"/>
            <a:ext cx="613736" cy="613736"/>
          </a:xfrm>
          <a:prstGeom prst="rtTriangl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 rot="10800000">
            <a:off x="8125566" y="-4553"/>
            <a:ext cx="1037794" cy="333718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/>
          <p:cNvSpPr/>
          <p:nvPr/>
        </p:nvSpPr>
        <p:spPr>
          <a:xfrm rot="10800000">
            <a:off x="8554632" y="-4553"/>
            <a:ext cx="608728" cy="653806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 rot="10800000">
            <a:off x="8858996" y="-4553"/>
            <a:ext cx="304364" cy="987524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986333" y="2942618"/>
            <a:ext cx="5872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>
                    <a:lumMod val="9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THANK YOU</a:t>
            </a:r>
            <a:endParaRPr lang="ko-KR" altLang="en-US" sz="5400" dirty="0">
              <a:solidFill>
                <a:schemeClr val="bg1">
                  <a:lumMod val="9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0041" y="4833352"/>
            <a:ext cx="8138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err="1" smtClean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  <a:hlinkClick r:id="rId2"/>
              </a:rPr>
              <a:t>Git</a:t>
            </a:r>
            <a:r>
              <a:rPr lang="en-US" altLang="ko-KR" sz="2800" dirty="0" smtClean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  <a:hlinkClick r:id="rId2"/>
              </a:rPr>
              <a:t> URL =&gt; https</a:t>
            </a:r>
            <a:r>
              <a:rPr lang="en-US" altLang="ko-KR" sz="28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  <a:hlinkClick r:id="rId2"/>
              </a:rPr>
              <a:t>://github.com/sylee93/SNS-PhotoDeal_Spring.git</a:t>
            </a:r>
            <a:endParaRPr lang="ko-KR" altLang="en-US" sz="28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49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992224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3"/>
                </a:solidFill>
                <a:latin typeface="나눔고딕OTF ExtraBold" pitchFamily="34" charset="-127"/>
                <a:ea typeface="나눔고딕OTF ExtraBold" pitchFamily="34" charset="-127"/>
              </a:rPr>
              <a:t>개요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2231232" cy="6858000"/>
            <a:chOff x="0" y="0"/>
            <a:chExt cx="2231232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01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83768" y="1912476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프로젝트 목표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3768" y="2523762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Spring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프로젝트에 대한 구조 및 프로세스 익히기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팀 프로젝트로 협업에 대한 간접 경험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구현단계에서는 개인으로 개발하여 프로젝트에 필요한 기술을 누구나 다 익힐 수 있는 기회로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개인이 구현한 코드는 공유하고 서로 질문과 답변을 통해 실력상승을 도모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204863"/>
            <a:ext cx="2519224" cy="169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11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992224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3"/>
                </a:solidFill>
                <a:latin typeface="나눔고딕OTF ExtraBold" pitchFamily="34" charset="-127"/>
                <a:ea typeface="나눔고딕OTF ExtraBold" pitchFamily="34" charset="-127"/>
              </a:rPr>
              <a:t>개요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2231232" cy="6858000"/>
            <a:chOff x="0" y="0"/>
            <a:chExt cx="2231232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01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262104" y="1988840"/>
            <a:ext cx="2374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주제 선정과 기대효과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55776" y="3446232"/>
            <a:ext cx="6120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브레인스토밍으로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 의견 도출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투표로 주제선정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배경화면 거래 사이트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기능 첨가 제안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– SNS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형식의 사진커뮤니티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                             (ex.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인스타그램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 결합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4.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최종적으로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SNS+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사진거래 사이트 선정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5.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유저들의 수익을 기대할 수 있어 적극적인 참여를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	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   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유도하고 기존의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SNS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와 다른 수익모델을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만듬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434" y="409040"/>
            <a:ext cx="4162437" cy="285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8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9066" y="145113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3"/>
                </a:solidFill>
                <a:latin typeface="나눔고딕OTF ExtraBold" pitchFamily="34" charset="-127"/>
                <a:ea typeface="나눔고딕OTF ExtraBold" pitchFamily="34" charset="-127"/>
              </a:rPr>
              <a:t>개요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2231232" cy="6858000"/>
            <a:chOff x="0" y="0"/>
            <a:chExt cx="2231232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01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82118" y="1051483"/>
            <a:ext cx="237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개발 환경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7" t="5066" r="8333" b="-96"/>
          <a:stretch/>
        </p:blipFill>
        <p:spPr bwMode="auto">
          <a:xfrm>
            <a:off x="2582118" y="2020848"/>
            <a:ext cx="161152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872" y="1934987"/>
            <a:ext cx="1314248" cy="156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84" y="3933056"/>
            <a:ext cx="1913891" cy="218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31" y="3592859"/>
            <a:ext cx="3360615" cy="1656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54" y="2303946"/>
            <a:ext cx="2448054" cy="106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52" y="5733256"/>
            <a:ext cx="1963009" cy="81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969" y="3985427"/>
            <a:ext cx="1140583" cy="1197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7207EB2-05E6-43F7-8F88-163F657B3F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3361" y="5294368"/>
            <a:ext cx="2005269" cy="15636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8EE68CB-82C0-481D-980C-E7201488A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791" y="1112998"/>
            <a:ext cx="1893139" cy="10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992224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진행 계획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2231232" cy="6858000"/>
            <a:chOff x="0" y="0"/>
            <a:chExt cx="2231232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02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51120" y="1912475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서비스 개요</a:t>
            </a:r>
            <a:endParaRPr lang="en-US" altLang="ko-KR" sz="3200" b="1" dirty="0">
              <a:solidFill>
                <a:schemeClr val="accent6">
                  <a:lumMod val="60000"/>
                  <a:lumOff val="4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534ACE3-D1C3-4BC8-9ED1-7E710B59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02" y="2482916"/>
            <a:ext cx="6563221" cy="41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0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332656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진행 계획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2231232" cy="6858000"/>
            <a:chOff x="0" y="0"/>
            <a:chExt cx="2231232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02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51120" y="1124744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Use Case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다이어그램</a:t>
            </a:r>
            <a:endParaRPr lang="en-US" altLang="ko-KR" sz="3200" b="1" dirty="0">
              <a:solidFill>
                <a:schemeClr val="accent6">
                  <a:lumMod val="60000"/>
                  <a:lumOff val="4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074" name="Picture 2" descr="C:\Users\602\Desktop\프로젝트사진\ps 유스케이스다이어그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152" y="1916832"/>
            <a:ext cx="5865296" cy="485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64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332656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진행 계획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2231232" cy="6858000"/>
            <a:chOff x="0" y="0"/>
            <a:chExt cx="2231232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02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83768" y="1343871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WBS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108014"/>
              </p:ext>
            </p:extLst>
          </p:nvPr>
        </p:nvGraphicFramePr>
        <p:xfrm>
          <a:off x="2451120" y="2276872"/>
          <a:ext cx="6384031" cy="30927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0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72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72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372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3722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3722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722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743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작업기간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프로젝트 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화면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98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테스트 및 디버그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96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332656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프로젝트 진행 계획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2231232" cy="6858000"/>
            <a:chOff x="0" y="0"/>
            <a:chExt cx="2231232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231232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896974"/>
              <a:ext cx="2231232" cy="8937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0" y="914554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고딕OTF ExtraBold" pitchFamily="34" charset="-127"/>
                  <a:ea typeface="나눔고딕OTF ExtraBold" pitchFamily="34" charset="-127"/>
                </a:rPr>
                <a:t>02</a:t>
              </a:r>
              <a:endParaRPr lang="ko-KR" altLang="en-US" sz="5400" b="1" dirty="0">
                <a:solidFill>
                  <a:schemeClr val="accent6">
                    <a:lumMod val="75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51120" y="1124744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ERD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88" y="2132856"/>
            <a:ext cx="5912045" cy="408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7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1094</TotalTime>
  <Words>932</Words>
  <Application>Microsoft Office PowerPoint</Application>
  <PresentationFormat>화면 슬라이드 쇼(4:3)</PresentationFormat>
  <Paragraphs>303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소프트뱅크 커머스 코리아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602</cp:lastModifiedBy>
  <cp:revision>78</cp:revision>
  <cp:lastPrinted>2018-01-29T01:28:00Z</cp:lastPrinted>
  <dcterms:created xsi:type="dcterms:W3CDTF">2018-01-26T05:19:23Z</dcterms:created>
  <dcterms:modified xsi:type="dcterms:W3CDTF">2019-07-04T07:09:47Z</dcterms:modified>
</cp:coreProperties>
</file>